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68" r:id="rId4"/>
    <p:sldId id="258" r:id="rId5"/>
    <p:sldId id="267" r:id="rId6"/>
    <p:sldId id="272" r:id="rId7"/>
    <p:sldId id="266" r:id="rId8"/>
    <p:sldId id="275" r:id="rId9"/>
    <p:sldId id="277" r:id="rId10"/>
    <p:sldId id="274" r:id="rId11"/>
    <p:sldId id="276" r:id="rId12"/>
    <p:sldId id="269" r:id="rId13"/>
    <p:sldId id="260" r:id="rId14"/>
    <p:sldId id="282" r:id="rId15"/>
    <p:sldId id="283" r:id="rId16"/>
    <p:sldId id="279" r:id="rId17"/>
    <p:sldId id="280" r:id="rId18"/>
    <p:sldId id="262" r:id="rId19"/>
    <p:sldId id="286" r:id="rId20"/>
    <p:sldId id="261" r:id="rId21"/>
    <p:sldId id="288" r:id="rId22"/>
    <p:sldId id="285" r:id="rId23"/>
    <p:sldId id="284" r:id="rId24"/>
    <p:sldId id="263" r:id="rId25"/>
    <p:sldId id="264" r:id="rId26"/>
    <p:sldId id="287" r:id="rId27"/>
  </p:sldIdLst>
  <p:sldSz cx="12192000" cy="6858000"/>
  <p:notesSz cx="6858000" cy="9144000"/>
  <p:embeddedFontLst>
    <p:embeddedFont>
      <p:font typeface="Nanum Myeongjo ExtraBold" panose="020B0600000101010101" charset="-127"/>
      <p:bold r:id="rId29"/>
    </p:embeddedFont>
    <p:embeddedFont>
      <p:font typeface="나눔스퀘어 Bold" panose="020B0600000101010101" pitchFamily="50" charset="-127"/>
      <p:bold r:id="rId30"/>
    </p:embeddedFont>
    <p:embeddedFont>
      <p:font typeface="NanumSquare" panose="020B0600000101010101" pitchFamily="50" charset="-127"/>
      <p:regular r:id="rId31"/>
    </p:embeddedFont>
    <p:embeddedFont>
      <p:font typeface="NanumSquare Bold" panose="020B0600000101010101" pitchFamily="50" charset="-127"/>
      <p:bold r:id="rId32"/>
    </p:embeddedFont>
    <p:embeddedFont>
      <p:font typeface="NanumSquare ExtraBold" panose="020B0600000101010101" pitchFamily="50" charset="-127"/>
      <p:bold r:id="rId33"/>
    </p:embeddedFont>
    <p:embeddedFont>
      <p:font typeface="나눔스퀘어 ExtraBold" panose="020B0600000101010101" pitchFamily="50" charset="-127"/>
      <p:bold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C106"/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46" autoAdjust="0"/>
    <p:restoredTop sz="86430"/>
  </p:normalViewPr>
  <p:slideViewPr>
    <p:cSldViewPr snapToGrid="0">
      <p:cViewPr varScale="1">
        <p:scale>
          <a:sx n="99" d="100"/>
          <a:sy n="99" d="100"/>
        </p:scale>
        <p:origin x="1392" y="78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tiff>
</file>

<file path=ppt/media/image12.png>
</file>

<file path=ppt/media/image13.png>
</file>

<file path=ppt/media/image14.png>
</file>

<file path=ppt/media/image15.jpeg>
</file>

<file path=ppt/media/image16.png>
</file>

<file path=ppt/media/image17.tiff>
</file>

<file path=ppt/media/image18.png>
</file>

<file path=ppt/media/image19.tiff>
</file>

<file path=ppt/media/image2.png>
</file>

<file path=ppt/media/image20.png>
</file>

<file path=ppt/media/image21.tiff>
</file>

<file path=ppt/media/image22.tiff>
</file>

<file path=ppt/media/image23.png>
</file>

<file path=ppt/media/image24.jpeg>
</file>

<file path=ppt/media/image25.tiff>
</file>

<file path=ppt/media/image26.png>
</file>

<file path=ppt/media/image27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4793DA-AC92-473E-9676-FFB2F6C0E830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561A-97B5-4E4C-9994-F5A49A0069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549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561A-97B5-4E4C-9994-F5A49A00692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279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561A-97B5-4E4C-9994-F5A49A00692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094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561A-97B5-4E4C-9994-F5A49A00692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681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561A-97B5-4E4C-9994-F5A49A00692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2802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561A-97B5-4E4C-9994-F5A49A00692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967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368F1-2FF3-4DF9-81A5-61A083F3F7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405C44-8FBC-4A46-BA66-92DCE769D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ABED5B-A210-4008-86A0-9D0D2A24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A21C3-4EDF-48C2-86F3-EAA4FA88C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E31F5-B095-41CE-B3C5-819514A0C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587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CEA9D-4360-47D5-BBC4-9C3BBEFF8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097F5-03A8-472D-861C-BA1BFD1CF9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6B5BB-91CC-406F-B402-4B7D64386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C1A98E-E96B-4E74-9287-E713ADC68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B1432-CBC9-4A4B-9F9B-0F2CF43F5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97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A3F82-E011-4B99-BFD1-430351A98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762933-EF85-4B77-9611-3AA2486AC1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18221-CD7B-46F7-9D3C-6C12A72A9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C880D-63DE-4CE2-903E-39156CE43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78C8E-6C4B-44B1-860A-ABF63F584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872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96161-5C80-41DB-ABC6-885F50E6B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C5968-5617-4BF4-B4DB-74FFC89C8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FBCAD-C9EF-4D78-B70C-5AC463B88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43438-9D79-4033-BB51-A7D48A94E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828CD-40E2-41A9-B7AC-F29CBFC42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61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FB758-C3DD-49C7-82AB-3F04E8DE8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A1E499-03EE-42F5-A05F-2B3894719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9C23C-1B00-4DFF-B74A-647FB40D2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F7854-7F25-404D-9B78-48F2043E6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B32D0-AE43-4D83-9822-0B4991017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973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45205-F500-4466-BAFA-012AF79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6911B-5074-457C-83E2-4263C1E659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B27AE-01A3-4C6D-B0EF-0DE7F2B84A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BAF7F-20EA-4339-BDCE-D20587A2A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837B9-D145-4F0D-A55F-DDB7801C0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26A7B-5E87-4345-BBBB-F6AE00213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6200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54728-1DDD-4B31-8E18-7399C57D1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2B2EB-8665-4C67-8084-86F78C32F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97C33E-F9E9-4893-8644-413E8712D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4B8359-6244-42FC-8DB1-A10BE0AD66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FFBC96-E405-441D-BDA0-8FF36175D8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4798A-8EB1-49DA-9C67-7C3BBD5B0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63F3D5-D184-4115-93AD-8FE15E8E3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A878CB-0116-439B-960A-2204411F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802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C1B1D-18F9-4CB6-85A0-4D831CFE0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F1810C-3737-47D0-935D-B90A27571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30385D-BE97-4A49-A86F-C9EA0F5A4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BB371-D1E4-4580-B9E7-D0A74CA9E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610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72ADAF-69C9-4768-ADAC-5A2148250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3E8FAE-3F6C-408C-96E8-FE9BC133D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470E1-A618-4D39-AF05-60893937D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834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D3E82-51BB-416B-99C6-93D2C7CA3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204E8-66AE-4BFA-8D66-18A3042EC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296A12-9A70-43DB-82F0-AAF5601E7D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5D335-12BC-4FCF-8271-93F347A4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2559D-B67D-40E2-B78E-06E3BFB51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46413-5CBE-4EBB-B528-4756801B4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116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D3D7F-C5B8-4B43-B2C7-F555E760A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5E8A45-99AB-4A08-A3BC-49EE931CA5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662E93-48B1-455D-99AB-B1EF543D6C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0287A2-33EE-4381-9E14-777EC1256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6B9E4E-A7A0-4D23-B2C9-C4BD90F7D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57A27-A19A-4DA2-A5A2-C4DEC2320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4487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142EAA-0041-4910-8748-814447D02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ACBAB-FBB8-47C4-92BD-52D109A0DE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5416D-1FD7-4CA6-8507-4E98AEB989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BE80F-6F46-4840-A132-E8C27BBDA156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644F3-F999-4DBA-8D52-5A2EB7B17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D5484-4607-4005-9093-6F3D86CB37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651E3-D25D-44AB-83E6-2F72D540F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207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tiff"/><Relationship Id="rId4" Type="http://schemas.openxmlformats.org/officeDocument/2006/relationships/image" Target="../media/image19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14991EE-E205-4770-8CF5-F939B5C68312}"/>
              </a:ext>
            </a:extLst>
          </p:cNvPr>
          <p:cNvGrpSpPr/>
          <p:nvPr/>
        </p:nvGrpSpPr>
        <p:grpSpPr>
          <a:xfrm>
            <a:off x="640991" y="2348438"/>
            <a:ext cx="11076850" cy="2161124"/>
            <a:chOff x="640991" y="1202561"/>
            <a:chExt cx="11076850" cy="21611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434BFB7-41DA-4789-BE0C-5F7185AF4CF0}"/>
                </a:ext>
              </a:extLst>
            </p:cNvPr>
            <p:cNvSpPr/>
            <p:nvPr/>
          </p:nvSpPr>
          <p:spPr>
            <a:xfrm>
              <a:off x="640991" y="1491738"/>
              <a:ext cx="1295073" cy="85702"/>
            </a:xfrm>
            <a:prstGeom prst="rect">
              <a:avLst/>
            </a:prstGeom>
            <a:solidFill>
              <a:srgbClr val="FFC1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91DEDC6-896E-4C17-9AC4-A17E6AAFEA10}"/>
                </a:ext>
              </a:extLst>
            </p:cNvPr>
            <p:cNvSpPr/>
            <p:nvPr/>
          </p:nvSpPr>
          <p:spPr>
            <a:xfrm rot="16200000">
              <a:off x="458402" y="1671062"/>
              <a:ext cx="1057835" cy="120833"/>
            </a:xfrm>
            <a:prstGeom prst="rect">
              <a:avLst/>
            </a:prstGeom>
            <a:solidFill>
              <a:srgbClr val="FFC1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857B50-7C4B-4AD0-9F78-6056732D4F81}"/>
                </a:ext>
              </a:extLst>
            </p:cNvPr>
            <p:cNvSpPr txBox="1"/>
            <p:nvPr/>
          </p:nvSpPr>
          <p:spPr>
            <a:xfrm>
              <a:off x="1139176" y="1577440"/>
              <a:ext cx="1057866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03. </a:t>
              </a:r>
              <a:r>
                <a:rPr lang="en-US" altLang="ko-KR" sz="4800" dirty="0">
                  <a:solidFill>
                    <a:srgbClr val="FFC106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Linear/Logistic Regression </a:t>
              </a:r>
              <a:r>
                <a:rPr lang="ko-KR" altLang="en-US" sz="4800" dirty="0">
                  <a:solidFill>
                    <a:srgbClr val="FFC106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심화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4049AF4-97A6-412E-BFC1-2845E53A3F9F}"/>
                </a:ext>
              </a:extLst>
            </p:cNvPr>
            <p:cNvSpPr/>
            <p:nvPr/>
          </p:nvSpPr>
          <p:spPr>
            <a:xfrm>
              <a:off x="4172951" y="2994353"/>
              <a:ext cx="39244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binary classification with tensorflow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0E745A1-B84A-4BC4-8FC6-1B0FD6AC89AB}"/>
                </a:ext>
              </a:extLst>
            </p:cNvPr>
            <p:cNvCxnSpPr/>
            <p:nvPr/>
          </p:nvCxnSpPr>
          <p:spPr>
            <a:xfrm>
              <a:off x="5403668" y="2579260"/>
              <a:ext cx="1384663" cy="0"/>
            </a:xfrm>
            <a:prstGeom prst="line">
              <a:avLst/>
            </a:prstGeom>
            <a:ln w="38100">
              <a:solidFill>
                <a:srgbClr val="FFC10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D64262-864A-4E2E-AA82-1D8398114C54}"/>
                </a:ext>
              </a:extLst>
            </p:cNvPr>
            <p:cNvSpPr txBox="1"/>
            <p:nvPr/>
          </p:nvSpPr>
          <p:spPr>
            <a:xfrm>
              <a:off x="5313487" y="2606166"/>
              <a:ext cx="16433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NanumSquare Bold" panose="020B0600000101010101" pitchFamily="34" charset="-127"/>
                  <a:ea typeface="NanumSquare Bold" panose="020B0600000101010101" pitchFamily="34" charset="-127"/>
                </a:rPr>
                <a:t>Emotion</a:t>
              </a:r>
              <a:endParaRPr lang="ko-KR" altLang="en-US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3176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D1EFF8-6CBC-DD40-8DB3-EF782F52CE66}"/>
              </a:ext>
            </a:extLst>
          </p:cNvPr>
          <p:cNvSpPr txBox="1"/>
          <p:nvPr/>
        </p:nvSpPr>
        <p:spPr>
          <a:xfrm>
            <a:off x="705394" y="430271"/>
            <a:ext cx="67113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경사 </a:t>
            </a:r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하강법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Gradient Descent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9913B3-A07C-4EAC-B395-9610A1A1BE71}"/>
              </a:ext>
            </a:extLst>
          </p:cNvPr>
          <p:cNvSpPr txBox="1"/>
          <p:nvPr/>
        </p:nvSpPr>
        <p:spPr>
          <a:xfrm>
            <a:off x="818583" y="1507861"/>
            <a:ext cx="362952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가중치에  대해 제곱 오차를 미분</a:t>
            </a:r>
            <a:endParaRPr lang="en-US" altLang="ko-KR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제곱 오차를 가중치에 대해 편미분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11E575-611F-44DD-9E44-435024C1A796}"/>
              </a:ext>
            </a:extLst>
          </p:cNvPr>
          <p:cNvSpPr txBox="1"/>
          <p:nvPr/>
        </p:nvSpPr>
        <p:spPr>
          <a:xfrm>
            <a:off x="818583" y="3308510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가중치에 대해 미분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2923E7-D70A-4ED6-87D8-B4CE407F9D40}"/>
              </a:ext>
            </a:extLst>
          </p:cNvPr>
          <p:cNvSpPr txBox="1"/>
          <p:nvPr/>
        </p:nvSpPr>
        <p:spPr>
          <a:xfrm>
            <a:off x="818583" y="4616717"/>
            <a:ext cx="247215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가중치를 업데이트</a:t>
            </a:r>
            <a:endParaRPr lang="en-US" altLang="ko-KR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변화율을 빼준다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C44A05-CF4C-407E-977F-C9FA30F31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03" y="2369635"/>
            <a:ext cx="7314286" cy="71428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F3FF3C-254F-46FF-BF9D-E1986F28B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103" y="3759800"/>
            <a:ext cx="2133333" cy="65714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A736DB5-3EA4-4ECC-A679-FC4073E09756}"/>
              </a:ext>
            </a:extLst>
          </p:cNvPr>
          <p:cNvGrpSpPr/>
          <p:nvPr/>
        </p:nvGrpSpPr>
        <p:grpSpPr>
          <a:xfrm>
            <a:off x="956257" y="5366004"/>
            <a:ext cx="3257143" cy="657143"/>
            <a:chOff x="929509" y="5293825"/>
            <a:chExt cx="3257143" cy="65714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9DB7BC6-C071-4252-B146-083031D1A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9509" y="5293825"/>
              <a:ext cx="3257143" cy="657143"/>
            </a:xfrm>
            <a:prstGeom prst="round2DiagRect">
              <a:avLst>
                <a:gd name="adj1" fmla="val 16667"/>
                <a:gd name="adj2" fmla="val 0"/>
              </a:avLst>
            </a:prstGeom>
            <a:ln w="88900" cap="sq">
              <a:solidFill>
                <a:srgbClr val="FFFFFF"/>
              </a:soli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9FC2183-2C75-4487-B0D4-8D7C07FCFF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90348"/>
            <a:stretch/>
          </p:blipFill>
          <p:spPr>
            <a:xfrm>
              <a:off x="1408548" y="5293825"/>
              <a:ext cx="314375" cy="6571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2156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A2233A-7494-9842-B746-2934B0FF11F6}"/>
              </a:ext>
            </a:extLst>
          </p:cNvPr>
          <p:cNvSpPr txBox="1"/>
          <p:nvPr/>
        </p:nvSpPr>
        <p:spPr>
          <a:xfrm>
            <a:off x="705394" y="430271"/>
            <a:ext cx="67113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경사 </a:t>
            </a:r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하강법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Gradient Descent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193CD5-C4B9-4318-ACC6-4A6F60E43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03" y="2334008"/>
            <a:ext cx="7000000" cy="71428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CCB5F4-3388-4D1C-B344-DEF82BF15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103" y="3809707"/>
            <a:ext cx="2885714" cy="65714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C5F744-25A0-4B2C-8987-BC49A74F7848}"/>
              </a:ext>
            </a:extLst>
          </p:cNvPr>
          <p:cNvSpPr txBox="1"/>
          <p:nvPr/>
        </p:nvSpPr>
        <p:spPr>
          <a:xfrm>
            <a:off x="818583" y="1507861"/>
            <a:ext cx="362952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절편에 대해 제곱 오차를 미분</a:t>
            </a:r>
            <a:endParaRPr lang="en-US" altLang="ko-KR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처음부터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½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곱한 제곱 오차를 미분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481306-FCC6-44B7-83FD-6A697443F986}"/>
              </a:ext>
            </a:extLst>
          </p:cNvPr>
          <p:cNvSpPr txBox="1"/>
          <p:nvPr/>
        </p:nvSpPr>
        <p:spPr>
          <a:xfrm>
            <a:off x="818583" y="3308510"/>
            <a:ext cx="2677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절편에서 변화율을 빼준다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70BC58-6987-4058-B8D2-1C504DF52785}"/>
              </a:ext>
            </a:extLst>
          </p:cNvPr>
          <p:cNvSpPr txBox="1"/>
          <p:nvPr/>
        </p:nvSpPr>
        <p:spPr>
          <a:xfrm>
            <a:off x="818583" y="4616717"/>
            <a:ext cx="673613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그래디언트 전파</a:t>
            </a:r>
            <a:endParaRPr lang="en-US" altLang="ko-KR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손실함수에 대해 변화율의 값을 계산하는 대신 편미분을 사용하여 계산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3350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14991EE-E205-4770-8CF5-F939B5C68312}"/>
              </a:ext>
            </a:extLst>
          </p:cNvPr>
          <p:cNvGrpSpPr/>
          <p:nvPr/>
        </p:nvGrpSpPr>
        <p:grpSpPr>
          <a:xfrm>
            <a:off x="3381874" y="2522502"/>
            <a:ext cx="5428249" cy="1144332"/>
            <a:chOff x="4332416" y="1364639"/>
            <a:chExt cx="3281722" cy="114433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434BFB7-41DA-4789-BE0C-5F7185AF4CF0}"/>
                </a:ext>
              </a:extLst>
            </p:cNvPr>
            <p:cNvSpPr/>
            <p:nvPr/>
          </p:nvSpPr>
          <p:spPr>
            <a:xfrm>
              <a:off x="4332416" y="1545522"/>
              <a:ext cx="857850" cy="117077"/>
            </a:xfrm>
            <a:prstGeom prst="rect">
              <a:avLst/>
            </a:prstGeom>
            <a:solidFill>
              <a:srgbClr val="FFC1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91DEDC6-896E-4C17-9AC4-A17E6AAFEA10}"/>
                </a:ext>
              </a:extLst>
            </p:cNvPr>
            <p:cNvSpPr/>
            <p:nvPr/>
          </p:nvSpPr>
          <p:spPr>
            <a:xfrm rot="16200000">
              <a:off x="4052189" y="1817017"/>
              <a:ext cx="989774" cy="85017"/>
            </a:xfrm>
            <a:prstGeom prst="rect">
              <a:avLst/>
            </a:prstGeom>
            <a:solidFill>
              <a:srgbClr val="FFC1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857B50-7C4B-4AD0-9F78-6056732D4F81}"/>
                </a:ext>
              </a:extLst>
            </p:cNvPr>
            <p:cNvSpPr txBox="1"/>
            <p:nvPr/>
          </p:nvSpPr>
          <p:spPr>
            <a:xfrm>
              <a:off x="4671136" y="1677974"/>
              <a:ext cx="2943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02.</a:t>
              </a:r>
              <a:r>
                <a:rPr lang="ko-KR" altLang="en-US" sz="4800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 </a:t>
              </a:r>
              <a:r>
                <a:rPr lang="ko-KR" altLang="en-US" sz="4800" dirty="0">
                  <a:solidFill>
                    <a:srgbClr val="FFC106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이진 분류</a:t>
              </a:r>
            </a:p>
          </p:txBody>
        </p:sp>
      </p:grpSp>
      <p:cxnSp>
        <p:nvCxnSpPr>
          <p:cNvPr id="12" name="Straight Connector 9">
            <a:extLst>
              <a:ext uri="{FF2B5EF4-FFF2-40B4-BE49-F238E27FC236}">
                <a16:creationId xmlns:a16="http://schemas.microsoft.com/office/drawing/2014/main" id="{215A4A90-7143-D944-A1C5-62178249F38E}"/>
              </a:ext>
            </a:extLst>
          </p:cNvPr>
          <p:cNvCxnSpPr/>
          <p:nvPr/>
        </p:nvCxnSpPr>
        <p:spPr>
          <a:xfrm>
            <a:off x="5403668" y="3725137"/>
            <a:ext cx="1384663" cy="0"/>
          </a:xfrm>
          <a:prstGeom prst="line">
            <a:avLst/>
          </a:prstGeom>
          <a:ln w="38100">
            <a:solidFill>
              <a:srgbClr val="FFC10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4F9583C-4E9E-4043-ABCE-204F4AEDC25E}"/>
              </a:ext>
            </a:extLst>
          </p:cNvPr>
          <p:cNvSpPr txBox="1"/>
          <p:nvPr/>
        </p:nvSpPr>
        <p:spPr>
          <a:xfrm>
            <a:off x="5313487" y="3752043"/>
            <a:ext cx="16433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Emotion</a:t>
            </a:r>
            <a:endParaRPr lang="ko-KR" altLang="en-US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5441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085215A-0671-4C1C-9482-ADD5103CCAD8}"/>
              </a:ext>
            </a:extLst>
          </p:cNvPr>
          <p:cNvSpPr/>
          <p:nvPr/>
        </p:nvSpPr>
        <p:spPr>
          <a:xfrm>
            <a:off x="3548543" y="1820411"/>
            <a:ext cx="5325197" cy="3582099"/>
          </a:xfrm>
          <a:prstGeom prst="roundRect">
            <a:avLst>
              <a:gd name="adj" fmla="val 495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4812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퍼셉트론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Perceptron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09A861-6A69-CD4B-82B1-67358C884A4B}"/>
              </a:ext>
            </a:extLst>
          </p:cNvPr>
          <p:cNvSpPr txBox="1"/>
          <p:nvPr/>
        </p:nvSpPr>
        <p:spPr>
          <a:xfrm>
            <a:off x="908837" y="5781398"/>
            <a:ext cx="10722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1957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년 이진 분류 문제에서 최적의 가중치를 학습하는 </a:t>
            </a:r>
            <a:r>
              <a:rPr lang="ko-KR" altLang="en-US" sz="2400" dirty="0" err="1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퍼셉트론</a:t>
            </a:r>
            <a:r>
              <a:rPr lang="ko-KR" altLang="en-US" sz="24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처음 발표되었다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18E0A2B-A8D9-A74B-81B5-203C93CBB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740" y="1958651"/>
            <a:ext cx="52070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729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4812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퍼셉트론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Perceptron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B9C99C-C3F9-744E-B5DB-659B4CC0FCD2}"/>
              </a:ext>
            </a:extLst>
          </p:cNvPr>
          <p:cNvSpPr txBox="1"/>
          <p:nvPr/>
        </p:nvSpPr>
        <p:spPr>
          <a:xfrm>
            <a:off x="2588022" y="1748896"/>
            <a:ext cx="6748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기존의 </a:t>
            </a:r>
            <a:r>
              <a:rPr lang="ko-KR" altLang="en-US" sz="2400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선형 회귀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만으로는 </a:t>
            </a:r>
            <a:r>
              <a:rPr lang="ko-KR" altLang="en-US" sz="2400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이진 분류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에 취약했던 것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..</a:t>
            </a:r>
            <a:endParaRPr lang="ko-KR" altLang="en-US" sz="20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9" name="Picture 4" descr="선형 회귀에 대한 이미지 검색결과">
            <a:extLst>
              <a:ext uri="{FF2B5EF4-FFF2-40B4-BE49-F238E27FC236}">
                <a16:creationId xmlns:a16="http://schemas.microsoft.com/office/drawing/2014/main" id="{A3EA86D8-3432-A146-9134-91A85B6A9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323232"/>
              </a:clrFrom>
              <a:clrTo>
                <a:srgbClr val="32323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14" y="2812352"/>
            <a:ext cx="7184571" cy="313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3346AA-F6BF-554E-9D67-B48A6ED75B9E}"/>
              </a:ext>
            </a:extLst>
          </p:cNvPr>
          <p:cNvSpPr txBox="1"/>
          <p:nvPr/>
        </p:nvSpPr>
        <p:spPr>
          <a:xfrm>
            <a:off x="5499461" y="2171391"/>
            <a:ext cx="23262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타이타닉 생존자 예측</a:t>
            </a:r>
            <a:r>
              <a:rPr lang="en-US" altLang="ko-KR" sz="1100" b="1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, </a:t>
            </a:r>
            <a:r>
              <a:rPr lang="ko-KR" altLang="en-US" sz="1100" b="1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불량 판별 등등</a:t>
            </a:r>
            <a:endParaRPr lang="ko-KR" altLang="en-US" sz="1050" b="1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3965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FCB661D-CB1B-4806-BEDD-853462B82BC2}"/>
              </a:ext>
            </a:extLst>
          </p:cNvPr>
          <p:cNvSpPr/>
          <p:nvPr/>
        </p:nvSpPr>
        <p:spPr>
          <a:xfrm>
            <a:off x="3459061" y="2377914"/>
            <a:ext cx="5325197" cy="3582099"/>
          </a:xfrm>
          <a:prstGeom prst="roundRect">
            <a:avLst>
              <a:gd name="adj" fmla="val 495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4812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퍼셉트론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Perceptron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B9C99C-C3F9-744E-B5DB-659B4CC0FCD2}"/>
              </a:ext>
            </a:extLst>
          </p:cNvPr>
          <p:cNvSpPr txBox="1"/>
          <p:nvPr/>
        </p:nvSpPr>
        <p:spPr>
          <a:xfrm>
            <a:off x="3847985" y="1748896"/>
            <a:ext cx="4229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그래서 이런 방법이 도입된 것 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!!!</a:t>
            </a:r>
            <a:endParaRPr lang="ko-KR" altLang="en-US" sz="20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9578B6-58C6-0044-AC46-04C2CB3AB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949" y="2472641"/>
            <a:ext cx="5258102" cy="330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07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4812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퍼셉트론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Perceptron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8F3D33-EF44-FB49-9B13-7A577668C6D2}"/>
              </a:ext>
            </a:extLst>
          </p:cNvPr>
          <p:cNvSpPr txBox="1"/>
          <p:nvPr/>
        </p:nvSpPr>
        <p:spPr>
          <a:xfrm>
            <a:off x="6672935" y="3131505"/>
            <a:ext cx="51347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퍼셉트론</a:t>
            </a:r>
            <a:r>
              <a:rPr lang="ko-KR" altLang="en-US" sz="24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은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선형 함수를 통해 값을 내어 </a:t>
            </a:r>
            <a:endParaRPr lang="en-US" altLang="ko-KR" sz="24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계단 함수를 통해 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0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보다 작으면 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-1,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0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보다 크거나 같으면 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로 분류합니다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3211C2-107B-3B43-9384-74182B280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076"/>
          <a:stretch/>
        </p:blipFill>
        <p:spPr>
          <a:xfrm>
            <a:off x="384326" y="2452385"/>
            <a:ext cx="5917749" cy="249420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213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4812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퍼셉트론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Perceptron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32D31C-AF78-4DE9-A73E-9D17FCC15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231" y="2459609"/>
            <a:ext cx="2247619" cy="38095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6492F59-8AAB-4FD6-BD63-F5A699AAD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2564" y="3604451"/>
            <a:ext cx="3580952" cy="38095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2B93D7-11C6-4427-A957-C941D6384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0285" y="4276759"/>
            <a:ext cx="1771429" cy="77142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BA31474-FF98-4664-8916-A182A2B4B8F2}"/>
              </a:ext>
            </a:extLst>
          </p:cNvPr>
          <p:cNvSpPr/>
          <p:nvPr/>
        </p:nvSpPr>
        <p:spPr>
          <a:xfrm>
            <a:off x="4318109" y="1932557"/>
            <a:ext cx="35557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숫자는 </a:t>
            </a:r>
            <a:r>
              <a:rPr lang="en-US" altLang="ko-KR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n</a:t>
            </a:r>
            <a:r>
              <a:rPr lang="ko-KR" altLang="en-US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번째 특성의 가중치와 입력</a:t>
            </a:r>
            <a:endParaRPr lang="ko-KR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611C96-33F5-4F4C-A458-7ABD093E2F0A}"/>
              </a:ext>
            </a:extLst>
          </p:cNvPr>
          <p:cNvSpPr/>
          <p:nvPr/>
        </p:nvSpPr>
        <p:spPr>
          <a:xfrm>
            <a:off x="4748987" y="3061344"/>
            <a:ext cx="24481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특성이 </a:t>
            </a:r>
            <a:r>
              <a:rPr lang="en-US" altLang="ko-KR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n</a:t>
            </a:r>
            <a:r>
              <a:rPr lang="ko-KR" altLang="en-US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개인 선형 함수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0479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D37B24-89FD-B14C-A279-B6923750ABA4}"/>
              </a:ext>
            </a:extLst>
          </p:cNvPr>
          <p:cNvSpPr txBox="1"/>
          <p:nvPr/>
        </p:nvSpPr>
        <p:spPr>
          <a:xfrm>
            <a:off x="705394" y="430271"/>
            <a:ext cx="7618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로지스틱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회귀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– Logistic Regression</a:t>
            </a:r>
          </a:p>
        </p:txBody>
      </p:sp>
      <p:pic>
        <p:nvPicPr>
          <p:cNvPr id="1026" name="Picture 2" descr="로지스틱 회귀에 대한 이미지 검색결과">
            <a:extLst>
              <a:ext uri="{FF2B5EF4-FFF2-40B4-BE49-F238E27FC236}">
                <a16:creationId xmlns:a16="http://schemas.microsoft.com/office/drawing/2014/main" id="{8BB6D602-1480-42A4-B950-3E33DC0C6A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22"/>
          <a:stretch/>
        </p:blipFill>
        <p:spPr bwMode="auto">
          <a:xfrm>
            <a:off x="1338291" y="1914922"/>
            <a:ext cx="4806285" cy="395972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440650A-E384-43B9-B6E7-8283C11B8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6870" y="3894783"/>
            <a:ext cx="2723809" cy="42857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105A7CA-17C9-4F6C-8430-D9AD5F1BC936}"/>
              </a:ext>
            </a:extLst>
          </p:cNvPr>
          <p:cNvSpPr/>
          <p:nvPr/>
        </p:nvSpPr>
        <p:spPr>
          <a:xfrm>
            <a:off x="6937471" y="3061343"/>
            <a:ext cx="36487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활성화 함수는 비선형 함수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선형함수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활성화 함수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y=ka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라면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7958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D1F09C-194A-4558-96B9-4586BAA19660}"/>
              </a:ext>
            </a:extLst>
          </p:cNvPr>
          <p:cNvSpPr txBox="1"/>
          <p:nvPr/>
        </p:nvSpPr>
        <p:spPr>
          <a:xfrm>
            <a:off x="2810484" y="3200140"/>
            <a:ext cx="6571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로지스틱</a:t>
            </a:r>
            <a:r>
              <a:rPr lang="ko-KR" altLang="en-US" sz="32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회귀에서의 활성화 함수로는 </a:t>
            </a:r>
            <a:endParaRPr lang="en-US" altLang="ko-KR" sz="32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  <a:p>
            <a:pPr algn="ctr"/>
            <a:r>
              <a:rPr lang="ko-KR" altLang="en-US" sz="4000" dirty="0" err="1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시그모이드</a:t>
            </a:r>
            <a:r>
              <a:rPr lang="ko-KR" altLang="en-US" sz="4000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함수가 대표적이다</a:t>
            </a:r>
            <a:r>
              <a:rPr lang="en-US" altLang="ko-KR" sz="32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  <a:endParaRPr lang="en-US" altLang="ko-KR" sz="28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D37B24-89FD-B14C-A279-B6923750ABA4}"/>
              </a:ext>
            </a:extLst>
          </p:cNvPr>
          <p:cNvSpPr txBox="1"/>
          <p:nvPr/>
        </p:nvSpPr>
        <p:spPr>
          <a:xfrm>
            <a:off x="705394" y="430271"/>
            <a:ext cx="7618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로지스틱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회귀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– Logistic Regression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CDD6DD-AE45-5D4F-B571-6407F2661820}"/>
              </a:ext>
            </a:extLst>
          </p:cNvPr>
          <p:cNvSpPr txBox="1"/>
          <p:nvPr/>
        </p:nvSpPr>
        <p:spPr>
          <a:xfrm>
            <a:off x="10294625" y="6223259"/>
            <a:ext cx="17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한글 패치 </a:t>
            </a:r>
            <a:r>
              <a:rPr lang="ko-KR" altLang="en-US" sz="20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ㄷㄷ</a:t>
            </a:r>
            <a:endParaRPr lang="en-US" altLang="ko-KR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275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1024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6FC94C-5FE3-40BD-B280-A316011DCF22}"/>
              </a:ext>
            </a:extLst>
          </p:cNvPr>
          <p:cNvSpPr txBox="1"/>
          <p:nvPr/>
        </p:nvSpPr>
        <p:spPr>
          <a:xfrm>
            <a:off x="1193591" y="1554982"/>
            <a:ext cx="374333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수치 예측 </a:t>
            </a:r>
            <a:endParaRPr lang="en-US" altLang="ko-KR" sz="28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-</a:t>
            </a:r>
            <a:r>
              <a:rPr lang="ko-KR" altLang="en-US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선형 회귀</a:t>
            </a:r>
            <a:endParaRPr lang="en-US" altLang="ko-KR" sz="28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- </a:t>
            </a:r>
            <a:r>
              <a:rPr lang="ko-KR" altLang="en-US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손실 함수</a:t>
            </a:r>
            <a:r>
              <a:rPr lang="en-US" altLang="ko-KR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경사 </a:t>
            </a:r>
            <a:r>
              <a:rPr lang="ko-KR" altLang="en-US" sz="2800" dirty="0" err="1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하강법</a:t>
            </a:r>
            <a:endParaRPr lang="en-US" altLang="ko-KR" sz="28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이진 분류</a:t>
            </a:r>
            <a:r>
              <a:rPr lang="en-US" altLang="ko-KR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</a:p>
          <a:p>
            <a:r>
              <a:rPr lang="en-US" altLang="ko-KR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-</a:t>
            </a:r>
            <a:r>
              <a:rPr lang="ko-KR" altLang="en-US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sz="2800" dirty="0" err="1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퍼셉트론</a:t>
            </a:r>
            <a:endParaRPr lang="en-US" altLang="ko-KR" sz="28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- </a:t>
            </a:r>
            <a:r>
              <a:rPr lang="ko-KR" altLang="en-US" sz="2800" dirty="0" err="1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로지스틱</a:t>
            </a:r>
            <a:r>
              <a:rPr lang="ko-KR" altLang="en-US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회귀</a:t>
            </a:r>
            <a:endParaRPr lang="en-US" altLang="ko-KR" sz="2800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- Sigmoid Function</a:t>
            </a:r>
          </a:p>
        </p:txBody>
      </p:sp>
    </p:spTree>
    <p:extLst>
      <p:ext uri="{BB962C8B-B14F-4D97-AF65-F5344CB8AC3E}">
        <p14:creationId xmlns:p14="http://schemas.microsoft.com/office/powerpoint/2010/main" val="3935232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6508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시그모이드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Sigmoid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3CD25-DEF5-5140-8827-570E44A8A81A}"/>
              </a:ext>
            </a:extLst>
          </p:cNvPr>
          <p:cNvSpPr txBox="1"/>
          <p:nvPr/>
        </p:nvSpPr>
        <p:spPr>
          <a:xfrm>
            <a:off x="705394" y="1492100"/>
            <a:ext cx="32766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오즈 비</a:t>
            </a:r>
            <a:r>
              <a:rPr lang="en-US" altLang="ko-KR" sz="2800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(odds ratio)</a:t>
            </a:r>
            <a:endParaRPr lang="en-US" altLang="ko-KR" sz="28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F76AE0-CFF3-D240-8F1B-5C4F0E85C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853" y="1697820"/>
            <a:ext cx="3187700" cy="6350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48201D-7918-D845-AF1D-569248662047}"/>
              </a:ext>
            </a:extLst>
          </p:cNvPr>
          <p:cNvSpPr txBox="1"/>
          <p:nvPr/>
        </p:nvSpPr>
        <p:spPr>
          <a:xfrm>
            <a:off x="10174324" y="6178413"/>
            <a:ext cx="1806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(p</a:t>
            </a:r>
            <a:r>
              <a:rPr kumimoji="1" lang="ko-KR" altLang="en-US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=</a:t>
            </a:r>
            <a:r>
              <a:rPr kumimoji="1" lang="ko-KR" altLang="en-US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 성공확률</a:t>
            </a:r>
            <a:r>
              <a:rPr kumimoji="1" lang="en-US" altLang="ko-KR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)</a:t>
            </a:r>
            <a:endParaRPr kumimoji="1" lang="ko-KR" altLang="en-US" sz="2000" b="1" dirty="0">
              <a:solidFill>
                <a:schemeClr val="bg1"/>
              </a:solidFill>
              <a:latin typeface="Nanum Myeongjo ExtraBold" panose="02020603020101020101" pitchFamily="18" charset="-127"/>
              <a:ea typeface="Nanum Myeongjo Extra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96310C-FA4D-374D-8CA6-A2D7789026BE}"/>
              </a:ext>
            </a:extLst>
          </p:cNvPr>
          <p:cNvSpPr txBox="1"/>
          <p:nvPr/>
        </p:nvSpPr>
        <p:spPr>
          <a:xfrm>
            <a:off x="705394" y="1960095"/>
            <a:ext cx="5976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성공 확률과 실패 확률의 비율을 나타내는 통계</a:t>
            </a:r>
            <a:endParaRPr lang="en-US" altLang="ko-KR" sz="24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2050" name="Picture 2" descr="오즈비 함수에 대한 이미지 검색결과">
            <a:extLst>
              <a:ext uri="{FF2B5EF4-FFF2-40B4-BE49-F238E27FC236}">
                <a16:creationId xmlns:a16="http://schemas.microsoft.com/office/drawing/2014/main" id="{ED3A4B28-B48E-4D77-A457-B515F3B36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275" y="2648142"/>
            <a:ext cx="5251450" cy="375407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647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6508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시그모이드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Sigmoid Function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48201D-7918-D845-AF1D-569248662047}"/>
              </a:ext>
            </a:extLst>
          </p:cNvPr>
          <p:cNvSpPr txBox="1"/>
          <p:nvPr/>
        </p:nvSpPr>
        <p:spPr>
          <a:xfrm>
            <a:off x="10174324" y="6178413"/>
            <a:ext cx="1806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(p</a:t>
            </a:r>
            <a:r>
              <a:rPr kumimoji="1" lang="ko-KR" altLang="en-US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=</a:t>
            </a:r>
            <a:r>
              <a:rPr kumimoji="1" lang="ko-KR" altLang="en-US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 성공확률</a:t>
            </a:r>
            <a:r>
              <a:rPr kumimoji="1" lang="en-US" altLang="ko-KR" sz="2000" b="1" dirty="0">
                <a:solidFill>
                  <a:schemeClr val="bg1"/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)</a:t>
            </a:r>
            <a:endParaRPr kumimoji="1" lang="ko-KR" altLang="en-US" sz="2000" b="1" dirty="0">
              <a:solidFill>
                <a:schemeClr val="bg1"/>
              </a:solidFill>
              <a:latin typeface="Nanum Myeongjo ExtraBold" panose="02020603020101020101" pitchFamily="18" charset="-127"/>
              <a:ea typeface="Nanum Myeongjo ExtraBold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FA4D41A-1B35-A446-8DAD-81924CDB1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175" y="1814091"/>
            <a:ext cx="2870200" cy="7493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C53B54-DC06-E243-A5C8-E9E5C112E625}"/>
              </a:ext>
            </a:extLst>
          </p:cNvPr>
          <p:cNvSpPr txBox="1"/>
          <p:nvPr/>
        </p:nvSpPr>
        <p:spPr>
          <a:xfrm>
            <a:off x="705394" y="1521189"/>
            <a:ext cx="4188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로짓</a:t>
            </a:r>
            <a:r>
              <a:rPr lang="ko-KR" altLang="en-US" sz="2800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함수</a:t>
            </a:r>
            <a:r>
              <a:rPr lang="en-US" altLang="ko-KR" sz="2800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(logit function)</a:t>
            </a:r>
            <a:endParaRPr lang="en-US" altLang="ko-KR" sz="28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2A6A90-6A6F-5744-9339-87CCFC544B96}"/>
              </a:ext>
            </a:extLst>
          </p:cNvPr>
          <p:cNvSpPr txBox="1"/>
          <p:nvPr/>
        </p:nvSpPr>
        <p:spPr>
          <a:xfrm>
            <a:off x="705394" y="2054830"/>
            <a:ext cx="62760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오즈 비에 로그 함수를 취하여 만든 함수 </a:t>
            </a:r>
            <a:endParaRPr lang="en-US" altLang="ko-KR" sz="24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p</a:t>
            </a:r>
            <a:r>
              <a:rPr lang="ko-KR" altLang="en-US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가 </a:t>
            </a:r>
            <a:r>
              <a:rPr lang="en-US" altLang="ko-KR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0.5</a:t>
            </a:r>
            <a:r>
              <a:rPr lang="ko-KR" altLang="en-US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일 때 </a:t>
            </a:r>
            <a:r>
              <a:rPr lang="en-US" altLang="ko-KR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0</a:t>
            </a:r>
            <a:r>
              <a:rPr lang="ko-KR" altLang="en-US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이고</a:t>
            </a:r>
            <a:r>
              <a:rPr lang="en-US" altLang="ko-KR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양의 방향과 음의 방향으로 발산한다</a:t>
            </a:r>
            <a:r>
              <a:rPr lang="en-US" altLang="ko-KR" sz="20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</a:p>
        </p:txBody>
      </p:sp>
      <p:pic>
        <p:nvPicPr>
          <p:cNvPr id="3074" name="Picture 2" descr="로짓 함수에 대한 이미지 검색결과">
            <a:extLst>
              <a:ext uri="{FF2B5EF4-FFF2-40B4-BE49-F238E27FC236}">
                <a16:creationId xmlns:a16="http://schemas.microsoft.com/office/drawing/2014/main" id="{062E3DEB-63D7-43BB-B7D3-D1E43C46A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300" y="3071181"/>
            <a:ext cx="4058067" cy="28666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6416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6508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시그모이드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Sigmoid Function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8C4846C-92FE-7E4F-84B8-777E143D3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166" y="5551625"/>
            <a:ext cx="2082800" cy="7493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0B279FC-70AE-D04A-A017-8F66A642F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762" y="5551625"/>
            <a:ext cx="2870200" cy="7493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A138A4D-A9B4-8540-A336-E76D624B3317}"/>
              </a:ext>
            </a:extLst>
          </p:cNvPr>
          <p:cNvCxnSpPr/>
          <p:nvPr/>
        </p:nvCxnSpPr>
        <p:spPr>
          <a:xfrm>
            <a:off x="3314700" y="5926275"/>
            <a:ext cx="447675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127841FE-FDCC-2047-99C9-5EC8CFA50A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6580" y="3429000"/>
            <a:ext cx="3254375" cy="281147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42FA5B0-A45A-AE46-B8D1-8CD57E522B5C}"/>
              </a:ext>
            </a:extLst>
          </p:cNvPr>
          <p:cNvSpPr txBox="1"/>
          <p:nvPr/>
        </p:nvSpPr>
        <p:spPr>
          <a:xfrm>
            <a:off x="705394" y="1521189"/>
            <a:ext cx="5860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시그모이드</a:t>
            </a:r>
            <a:r>
              <a:rPr lang="ko-KR" altLang="en-US" sz="2800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함수</a:t>
            </a:r>
            <a:r>
              <a:rPr lang="en-US" altLang="ko-KR" sz="2800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(Sigmoid Function)</a:t>
            </a:r>
            <a:endParaRPr lang="en-US" altLang="ko-KR" sz="28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F5F058-E68C-1A4E-B694-205FF2BA2BCC}"/>
              </a:ext>
            </a:extLst>
          </p:cNvPr>
          <p:cNvSpPr txBox="1"/>
          <p:nvPr/>
        </p:nvSpPr>
        <p:spPr>
          <a:xfrm>
            <a:off x="705394" y="2054830"/>
            <a:ext cx="9118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아래 보이는 </a:t>
            </a:r>
            <a:r>
              <a:rPr lang="ko-KR" altLang="en-US" sz="24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로짓함수의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식을 오른쪽 과정을 통해 가로와 세로를 바꿔 줌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  <a:endParaRPr lang="en-US" altLang="ko-KR" sz="20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7D7BFD8-E966-4C46-9C05-90CF774AD22B}"/>
              </a:ext>
            </a:extLst>
          </p:cNvPr>
          <p:cNvCxnSpPr/>
          <p:nvPr/>
        </p:nvCxnSpPr>
        <p:spPr>
          <a:xfrm flipV="1">
            <a:off x="6238875" y="5200650"/>
            <a:ext cx="1562100" cy="725626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시그모이드에 대한 이미지 검색결과">
            <a:extLst>
              <a:ext uri="{FF2B5EF4-FFF2-40B4-BE49-F238E27FC236}">
                <a16:creationId xmlns:a16="http://schemas.microsoft.com/office/drawing/2014/main" id="{D351D0E8-2544-4D31-A470-9D097D46C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591" y="2693284"/>
            <a:ext cx="3181672" cy="238625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8556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 descr="(X축:-5, Y축:0) → (X축:0, Y축:0.5) → (X축:5, Y축:1)">
            <a:extLst>
              <a:ext uri="{FF2B5EF4-FFF2-40B4-BE49-F238E27FC236}">
                <a16:creationId xmlns:a16="http://schemas.microsoft.com/office/drawing/2014/main" id="{871AE063-9699-4CAD-A89A-85EDC07A93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9" r="14572" b="4943"/>
          <a:stretch/>
        </p:blipFill>
        <p:spPr bwMode="auto">
          <a:xfrm>
            <a:off x="3260545" y="2689558"/>
            <a:ext cx="5896520" cy="353241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BF2349-E0A2-1046-878D-4B9445BB19AC}"/>
              </a:ext>
            </a:extLst>
          </p:cNvPr>
          <p:cNvSpPr txBox="1"/>
          <p:nvPr/>
        </p:nvSpPr>
        <p:spPr>
          <a:xfrm>
            <a:off x="705394" y="430271"/>
            <a:ext cx="6508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시그모이드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Sigmoid Function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056AB96-C531-274D-94C6-DFFE9EB4D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305" y="1526543"/>
            <a:ext cx="1198470" cy="78923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28494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7FF22F6-CB49-483C-9E2F-E8EFBB1D8622}"/>
              </a:ext>
            </a:extLst>
          </p:cNvPr>
          <p:cNvGrpSpPr/>
          <p:nvPr/>
        </p:nvGrpSpPr>
        <p:grpSpPr>
          <a:xfrm>
            <a:off x="1946365" y="1783080"/>
            <a:ext cx="8902133" cy="3291840"/>
            <a:chOff x="1267096" y="2011680"/>
            <a:chExt cx="8902133" cy="329184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C1CDABD-5450-4156-8DA6-F6ECB380A581}"/>
                </a:ext>
              </a:extLst>
            </p:cNvPr>
            <p:cNvGrpSpPr/>
            <p:nvPr/>
          </p:nvGrpSpPr>
          <p:grpSpPr>
            <a:xfrm>
              <a:off x="1267096" y="2011680"/>
              <a:ext cx="2560322" cy="3291840"/>
              <a:chOff x="1267096" y="2011680"/>
              <a:chExt cx="2560322" cy="3291840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A2A0F696-3A43-46A7-8998-EA2BC94C8BF6}"/>
                  </a:ext>
                </a:extLst>
              </p:cNvPr>
              <p:cNvSpPr/>
              <p:nvPr/>
            </p:nvSpPr>
            <p:spPr>
              <a:xfrm>
                <a:off x="1267096" y="201168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X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0EBF23D-7FFE-4BAA-938E-B7DCED9C2A40}"/>
                  </a:ext>
                </a:extLst>
              </p:cNvPr>
              <p:cNvSpPr/>
              <p:nvPr/>
            </p:nvSpPr>
            <p:spPr>
              <a:xfrm>
                <a:off x="2547257" y="201168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Y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D256140-B3A1-4B26-BB48-CCF50D87A84E}"/>
                  </a:ext>
                </a:extLst>
              </p:cNvPr>
              <p:cNvSpPr/>
              <p:nvPr/>
            </p:nvSpPr>
            <p:spPr>
              <a:xfrm>
                <a:off x="1267096" y="256032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1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23AFAD6-8C49-44F9-8D09-E3FC87ED2149}"/>
                  </a:ext>
                </a:extLst>
              </p:cNvPr>
              <p:cNvSpPr/>
              <p:nvPr/>
            </p:nvSpPr>
            <p:spPr>
              <a:xfrm>
                <a:off x="2547257" y="256032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F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84914B23-DD6A-4BDA-8CA0-24596BDEB780}"/>
                  </a:ext>
                </a:extLst>
              </p:cNvPr>
              <p:cNvSpPr/>
              <p:nvPr/>
            </p:nvSpPr>
            <p:spPr>
              <a:xfrm>
                <a:off x="1267096" y="310896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2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9222EEC-406D-4B42-AE0B-6D8D4694DB90}"/>
                  </a:ext>
                </a:extLst>
              </p:cNvPr>
              <p:cNvSpPr/>
              <p:nvPr/>
            </p:nvSpPr>
            <p:spPr>
              <a:xfrm>
                <a:off x="2547257" y="310896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F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EE0F01C-7A3D-43D5-AD1A-B9C7AEAE80FA}"/>
                  </a:ext>
                </a:extLst>
              </p:cNvPr>
              <p:cNvSpPr/>
              <p:nvPr/>
            </p:nvSpPr>
            <p:spPr>
              <a:xfrm>
                <a:off x="1267096" y="365760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3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87565A7-5CF0-4BCB-BA2D-D06055200518}"/>
                  </a:ext>
                </a:extLst>
              </p:cNvPr>
              <p:cNvSpPr/>
              <p:nvPr/>
            </p:nvSpPr>
            <p:spPr>
              <a:xfrm>
                <a:off x="2547257" y="365760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F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5153431B-5C59-476D-981B-238D279BDD90}"/>
                  </a:ext>
                </a:extLst>
              </p:cNvPr>
              <p:cNvSpPr/>
              <p:nvPr/>
            </p:nvSpPr>
            <p:spPr>
              <a:xfrm>
                <a:off x="1267096" y="420624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9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D4EF9B2-E557-4E8E-A504-29A5DC48FDE6}"/>
                  </a:ext>
                </a:extLst>
              </p:cNvPr>
              <p:cNvSpPr/>
              <p:nvPr/>
            </p:nvSpPr>
            <p:spPr>
              <a:xfrm>
                <a:off x="2547257" y="420624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T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BE0B307-1284-43BC-B1EB-A5A614139D5D}"/>
                  </a:ext>
                </a:extLst>
              </p:cNvPr>
              <p:cNvSpPr/>
              <p:nvPr/>
            </p:nvSpPr>
            <p:spPr>
              <a:xfrm>
                <a:off x="1267096" y="475488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10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7E7F933-45FA-4BDE-A1A5-A70533B298F7}"/>
                  </a:ext>
                </a:extLst>
              </p:cNvPr>
              <p:cNvSpPr/>
              <p:nvPr/>
            </p:nvSpPr>
            <p:spPr>
              <a:xfrm>
                <a:off x="2547257" y="4754880"/>
                <a:ext cx="1280161" cy="548640"/>
              </a:xfrm>
              <a:prstGeom prst="rect">
                <a:avLst/>
              </a:prstGeom>
              <a:noFill/>
              <a:ln w="38100">
                <a:solidFill>
                  <a:srgbClr val="FFC1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anumSquare ExtraBold" panose="020B0600000101010101" pitchFamily="34" charset="-127"/>
                    <a:ea typeface="NanumSquare ExtraBold" panose="020B0600000101010101" pitchFamily="34" charset="-127"/>
                  </a:rPr>
                  <a:t>T</a:t>
                </a:r>
                <a:endParaRPr lang="ko-KR" altLang="en-US" dirty="0">
                  <a:latin typeface="NanumSquare ExtraBold" panose="020B0600000101010101" pitchFamily="34" charset="-127"/>
                  <a:ea typeface="NanumSquare ExtraBold" panose="020B0600000101010101" pitchFamily="34" charset="-127"/>
                </a:endParaRPr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3952C8-43F8-49F2-8387-37105351A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53086" y="2145298"/>
              <a:ext cx="5616143" cy="3158222"/>
            </a:xfrm>
            <a:prstGeom prst="round2DiagRect">
              <a:avLst>
                <a:gd name="adj1" fmla="val 16667"/>
                <a:gd name="adj2" fmla="val 0"/>
              </a:avLst>
            </a:prstGeom>
            <a:ln w="88900" cap="sq">
              <a:solidFill>
                <a:srgbClr val="FFFFFF"/>
              </a:soli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E692FFC-523D-4ECF-826E-64F966F8F44C}"/>
              </a:ext>
            </a:extLst>
          </p:cNvPr>
          <p:cNvSpPr txBox="1"/>
          <p:nvPr/>
        </p:nvSpPr>
        <p:spPr>
          <a:xfrm>
            <a:off x="4025561" y="5519788"/>
            <a:ext cx="4140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선형 회귀로 해결할 수 </a:t>
            </a:r>
            <a:r>
              <a:rPr lang="ko-KR" altLang="en-US" sz="2800" dirty="0">
                <a:solidFill>
                  <a:srgbClr val="FFC106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없음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6016C1-6A4F-3246-B1A6-D10DD026BA51}"/>
              </a:ext>
            </a:extLst>
          </p:cNvPr>
          <p:cNvSpPr txBox="1"/>
          <p:nvPr/>
        </p:nvSpPr>
        <p:spPr>
          <a:xfrm>
            <a:off x="705394" y="430271"/>
            <a:ext cx="6508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시그모이드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Sigmoid Function</a:t>
            </a:r>
          </a:p>
        </p:txBody>
      </p:sp>
    </p:spTree>
    <p:extLst>
      <p:ext uri="{BB962C8B-B14F-4D97-AF65-F5344CB8AC3E}">
        <p14:creationId xmlns:p14="http://schemas.microsoft.com/office/powerpoint/2010/main" val="41383055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AB24EB-FB38-418B-9470-2A54A65CB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824" y="1529317"/>
            <a:ext cx="7268350" cy="379936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7CADFE5-A29F-4CD3-87AE-1A6568C592DA}"/>
              </a:ext>
            </a:extLst>
          </p:cNvPr>
          <p:cNvSpPr txBox="1"/>
          <p:nvPr/>
        </p:nvSpPr>
        <p:spPr>
          <a:xfrm>
            <a:off x="3653664" y="5616675"/>
            <a:ext cx="4884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로지스틱 회귀로 해결할 수 </a:t>
            </a:r>
            <a:r>
              <a:rPr lang="ko-KR" altLang="en-US" sz="2800" dirty="0">
                <a:solidFill>
                  <a:srgbClr val="FFC106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있음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B10613-DEC9-1E44-AF47-4CBD67BCFF88}"/>
              </a:ext>
            </a:extLst>
          </p:cNvPr>
          <p:cNvSpPr txBox="1"/>
          <p:nvPr/>
        </p:nvSpPr>
        <p:spPr>
          <a:xfrm>
            <a:off x="705394" y="430271"/>
            <a:ext cx="6508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시그모이드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Sigmoid Function</a:t>
            </a:r>
          </a:p>
        </p:txBody>
      </p:sp>
    </p:spTree>
    <p:extLst>
      <p:ext uri="{BB962C8B-B14F-4D97-AF65-F5344CB8AC3E}">
        <p14:creationId xmlns:p14="http://schemas.microsoft.com/office/powerpoint/2010/main" val="1045764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2285020" y="4043739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B10613-DEC9-1E44-AF47-4CBD67BCFF88}"/>
              </a:ext>
            </a:extLst>
          </p:cNvPr>
          <p:cNvSpPr txBox="1"/>
          <p:nvPr/>
        </p:nvSpPr>
        <p:spPr>
          <a:xfrm>
            <a:off x="4593428" y="3151104"/>
            <a:ext cx="2935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끗 숙제 </a:t>
            </a:r>
            <a:r>
              <a:rPr lang="ko-KR" altLang="en-US" sz="3600" dirty="0" err="1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해오슈</a:t>
            </a:r>
            <a:endParaRPr lang="en-US" altLang="ko-KR" sz="36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771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14991EE-E205-4770-8CF5-F939B5C68312}"/>
              </a:ext>
            </a:extLst>
          </p:cNvPr>
          <p:cNvGrpSpPr/>
          <p:nvPr/>
        </p:nvGrpSpPr>
        <p:grpSpPr>
          <a:xfrm>
            <a:off x="3381874" y="2522502"/>
            <a:ext cx="5428249" cy="1144332"/>
            <a:chOff x="4332416" y="1364639"/>
            <a:chExt cx="3281722" cy="114433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434BFB7-41DA-4789-BE0C-5F7185AF4CF0}"/>
                </a:ext>
              </a:extLst>
            </p:cNvPr>
            <p:cNvSpPr/>
            <p:nvPr/>
          </p:nvSpPr>
          <p:spPr>
            <a:xfrm>
              <a:off x="4332416" y="1545522"/>
              <a:ext cx="857850" cy="117077"/>
            </a:xfrm>
            <a:prstGeom prst="rect">
              <a:avLst/>
            </a:prstGeom>
            <a:solidFill>
              <a:srgbClr val="FFC1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91DEDC6-896E-4C17-9AC4-A17E6AAFEA10}"/>
                </a:ext>
              </a:extLst>
            </p:cNvPr>
            <p:cNvSpPr/>
            <p:nvPr/>
          </p:nvSpPr>
          <p:spPr>
            <a:xfrm rot="16200000">
              <a:off x="4052189" y="1817017"/>
              <a:ext cx="989774" cy="85017"/>
            </a:xfrm>
            <a:prstGeom prst="rect">
              <a:avLst/>
            </a:prstGeom>
            <a:solidFill>
              <a:srgbClr val="FFC1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857B50-7C4B-4AD0-9F78-6056732D4F81}"/>
                </a:ext>
              </a:extLst>
            </p:cNvPr>
            <p:cNvSpPr txBox="1"/>
            <p:nvPr/>
          </p:nvSpPr>
          <p:spPr>
            <a:xfrm>
              <a:off x="4671136" y="1677974"/>
              <a:ext cx="2943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01.</a:t>
              </a:r>
              <a:r>
                <a:rPr lang="ko-KR" altLang="en-US" sz="4800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 </a:t>
              </a:r>
              <a:r>
                <a:rPr lang="ko-KR" altLang="en-US" sz="4800" dirty="0">
                  <a:solidFill>
                    <a:srgbClr val="FFC106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수치 예측</a:t>
              </a:r>
            </a:p>
          </p:txBody>
        </p:sp>
      </p:grpSp>
      <p:cxnSp>
        <p:nvCxnSpPr>
          <p:cNvPr id="12" name="Straight Connector 9">
            <a:extLst>
              <a:ext uri="{FF2B5EF4-FFF2-40B4-BE49-F238E27FC236}">
                <a16:creationId xmlns:a16="http://schemas.microsoft.com/office/drawing/2014/main" id="{215A4A90-7143-D944-A1C5-62178249F38E}"/>
              </a:ext>
            </a:extLst>
          </p:cNvPr>
          <p:cNvCxnSpPr/>
          <p:nvPr/>
        </p:nvCxnSpPr>
        <p:spPr>
          <a:xfrm>
            <a:off x="5403668" y="3725137"/>
            <a:ext cx="1384663" cy="0"/>
          </a:xfrm>
          <a:prstGeom prst="line">
            <a:avLst/>
          </a:prstGeom>
          <a:ln w="38100">
            <a:solidFill>
              <a:srgbClr val="FFC10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4F9583C-4E9E-4043-ABCE-204F4AEDC25E}"/>
              </a:ext>
            </a:extLst>
          </p:cNvPr>
          <p:cNvSpPr txBox="1"/>
          <p:nvPr/>
        </p:nvSpPr>
        <p:spPr>
          <a:xfrm>
            <a:off x="5313487" y="3752043"/>
            <a:ext cx="16433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Emotion</a:t>
            </a:r>
            <a:endParaRPr lang="ko-KR" altLang="en-US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9176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64388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선형 회귀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Linear Regression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4812C47-7371-AF46-93C3-4152C1F42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489" y="2057930"/>
            <a:ext cx="5220917" cy="357145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B10FDF9-EAFD-E042-9248-BB74671218FF}"/>
              </a:ext>
            </a:extLst>
          </p:cNvPr>
          <p:cNvSpPr txBox="1"/>
          <p:nvPr/>
        </p:nvSpPr>
        <p:spPr>
          <a:xfrm>
            <a:off x="5657462" y="1551966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차 함수</a:t>
            </a:r>
            <a:endParaRPr lang="ko-KR" altLang="en-US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D44FFC-3DE1-5343-A1B3-43470D6B7703}"/>
              </a:ext>
            </a:extLst>
          </p:cNvPr>
          <p:cNvSpPr txBox="1"/>
          <p:nvPr/>
        </p:nvSpPr>
        <p:spPr>
          <a:xfrm>
            <a:off x="7822403" y="3225048"/>
            <a:ext cx="36711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선형 회귀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는 간단하게 </a:t>
            </a:r>
            <a:endParaRPr lang="en-US" altLang="ko-KR" sz="24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차 함수로 표현할 수 있다 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6306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9BDDF0-CC37-1A45-B5E4-4B7F8B19540E}"/>
              </a:ext>
            </a:extLst>
          </p:cNvPr>
          <p:cNvSpPr txBox="1"/>
          <p:nvPr/>
        </p:nvSpPr>
        <p:spPr>
          <a:xfrm>
            <a:off x="1106817" y="1528212"/>
            <a:ext cx="37353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FFC1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3200" dirty="0">
                <a:solidFill>
                  <a:srgbClr val="FFC1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함수의 문제 해결</a:t>
            </a:r>
            <a:endParaRPr lang="en-US" altLang="ko-KR" sz="3200" dirty="0">
              <a:solidFill>
                <a:srgbClr val="FFC10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D83DA7-7CB4-854E-88B3-0AD402572617}"/>
              </a:ext>
            </a:extLst>
          </p:cNvPr>
          <p:cNvSpPr txBox="1"/>
          <p:nvPr/>
        </p:nvSpPr>
        <p:spPr>
          <a:xfrm>
            <a:off x="1553109" y="2302797"/>
            <a:ext cx="54617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문제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기울기가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4,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절편이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인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y=4x+2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인 그래프가 있다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kumimoji="1" lang="en-US" altLang="ko-KR" b="1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Y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10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 때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x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값은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?</a:t>
            </a:r>
            <a:endParaRPr kumimoji="1" lang="ko-KR" altLang="en-US" b="1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F245F8-FC1F-1440-9843-3827732276CE}"/>
              </a:ext>
            </a:extLst>
          </p:cNvPr>
          <p:cNvSpPr txBox="1"/>
          <p:nvPr/>
        </p:nvSpPr>
        <p:spPr>
          <a:xfrm>
            <a:off x="1106817" y="3328747"/>
            <a:ext cx="39565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FFC1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선형 회귀의 문제 해결</a:t>
            </a:r>
            <a:endParaRPr lang="en-US" altLang="ko-KR" sz="3200" dirty="0">
              <a:solidFill>
                <a:srgbClr val="FFC10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5B3C62-F952-1744-B602-4211DD55BF9C}"/>
              </a:ext>
            </a:extLst>
          </p:cNvPr>
          <p:cNvSpPr txBox="1"/>
          <p:nvPr/>
        </p:nvSpPr>
        <p:spPr>
          <a:xfrm>
            <a:off x="1553108" y="4119405"/>
            <a:ext cx="659347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문제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y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25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 때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x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3,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y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32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 때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x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4,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y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39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 때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x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5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라면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</a:p>
          <a:p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기울기와 절편의 값은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?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kumimoji="1" lang="en-US" altLang="ko-KR" b="1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en-US" altLang="ko-KR" b="1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en-US" altLang="ko-KR" b="1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Y=7x+4</a:t>
            </a:r>
          </a:p>
          <a:p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25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=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21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+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</a:p>
          <a:p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32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=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28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+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</a:p>
          <a:p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39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=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35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+</a:t>
            </a:r>
            <a:r>
              <a:rPr kumimoji="1" lang="ko-KR" altLang="en-US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  <a:endParaRPr kumimoji="1" lang="ko-KR" altLang="en-US" b="1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3E7598-F9B0-3341-9D4B-18B5F78B05E2}"/>
              </a:ext>
            </a:extLst>
          </p:cNvPr>
          <p:cNvSpPr txBox="1"/>
          <p:nvPr/>
        </p:nvSpPr>
        <p:spPr>
          <a:xfrm>
            <a:off x="705394" y="430271"/>
            <a:ext cx="64388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선형 회귀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82516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선형 회귀에 대한 이미지 검색결과">
            <a:extLst>
              <a:ext uri="{FF2B5EF4-FFF2-40B4-BE49-F238E27FC236}">
                <a16:creationId xmlns:a16="http://schemas.microsoft.com/office/drawing/2014/main" id="{F4439E09-08A7-4A0C-B7F6-554707BB1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953" y="2057930"/>
            <a:ext cx="5559020" cy="356643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73CF82-12F1-4A05-AF31-C017E373A49F}"/>
              </a:ext>
            </a:extLst>
          </p:cNvPr>
          <p:cNvSpPr txBox="1"/>
          <p:nvPr/>
        </p:nvSpPr>
        <p:spPr>
          <a:xfrm>
            <a:off x="5205210" y="1551966"/>
            <a:ext cx="1944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단순 선형회귀</a:t>
            </a:r>
            <a:endParaRPr lang="ko-KR" altLang="en-US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C9650-63CB-490F-9F63-A676DB45F0A0}"/>
              </a:ext>
            </a:extLst>
          </p:cNvPr>
          <p:cNvSpPr txBox="1"/>
          <p:nvPr/>
        </p:nvSpPr>
        <p:spPr>
          <a:xfrm>
            <a:off x="8423727" y="2951749"/>
            <a:ext cx="1917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Y = </a:t>
            </a:r>
            <a:r>
              <a:rPr lang="en-US" altLang="ko-KR" sz="3200" b="1" dirty="0" err="1"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wx+b</a:t>
            </a:r>
            <a:endParaRPr lang="ko-KR" altLang="en-US" sz="3200" b="1" dirty="0">
              <a:solidFill>
                <a:schemeClr val="bg1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1DFC56-D689-4F87-A6C8-C69CCA4CEA00}"/>
              </a:ext>
            </a:extLst>
          </p:cNvPr>
          <p:cNvSpPr txBox="1"/>
          <p:nvPr/>
        </p:nvSpPr>
        <p:spPr>
          <a:xfrm>
            <a:off x="8001522" y="3493561"/>
            <a:ext cx="39918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W</a:t>
            </a:r>
            <a:r>
              <a:rPr lang="ko-KR" altLang="en-US" sz="24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와 </a:t>
            </a:r>
            <a:r>
              <a:rPr lang="en-US" altLang="ko-KR" sz="24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b</a:t>
            </a:r>
            <a:r>
              <a:rPr lang="ko-KR" altLang="en-US" sz="24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를 학습시켜 가장 </a:t>
            </a:r>
            <a:endParaRPr lang="en-US" altLang="ko-KR" sz="2400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  <a:p>
            <a:r>
              <a:rPr lang="ko-KR" altLang="en-US" sz="24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오차율이 적은 값</a:t>
            </a:r>
            <a:r>
              <a:rPr lang="ko-KR" altLang="en-US" sz="24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을 얻음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6B7502-F8FA-6B4C-B22C-35E015047F62}"/>
              </a:ext>
            </a:extLst>
          </p:cNvPr>
          <p:cNvSpPr txBox="1"/>
          <p:nvPr/>
        </p:nvSpPr>
        <p:spPr>
          <a:xfrm>
            <a:off x="705394" y="430271"/>
            <a:ext cx="64388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선형 회귀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1264971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53014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손실 함수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– loss function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55D986-B3D4-A94E-AD8C-8B40BB14C060}"/>
              </a:ext>
            </a:extLst>
          </p:cNvPr>
          <p:cNvSpPr txBox="1"/>
          <p:nvPr/>
        </p:nvSpPr>
        <p:spPr>
          <a:xfrm>
            <a:off x="2076892" y="2041951"/>
            <a:ext cx="78599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손실 함수 </a:t>
            </a:r>
            <a:r>
              <a:rPr lang="en-US" altLang="ko-KR" sz="36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</a:t>
            </a:r>
            <a:r>
              <a:rPr lang="ko-KR" altLang="en-US" sz="36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loss function</a:t>
            </a:r>
          </a:p>
          <a:p>
            <a:pPr algn="ctr"/>
            <a:r>
              <a:rPr lang="ko-KR" altLang="en-US" sz="36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비용 함수</a:t>
            </a:r>
            <a:r>
              <a:rPr lang="en-US" altLang="ko-KR" sz="36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 cost function</a:t>
            </a:r>
            <a:endParaRPr lang="ko-KR" altLang="en-US" sz="3600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  <a:p>
            <a:pPr algn="ctr"/>
            <a:r>
              <a:rPr lang="ko-KR" altLang="en-US" sz="36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목적 함수</a:t>
            </a:r>
            <a:r>
              <a:rPr lang="en-US" altLang="ko-KR" sz="36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 objective function</a:t>
            </a:r>
            <a:endParaRPr lang="ko-KR" altLang="en-US" sz="3600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A3B643-6971-3545-B67D-81FB89E0237D}"/>
              </a:ext>
            </a:extLst>
          </p:cNvPr>
          <p:cNvSpPr txBox="1"/>
          <p:nvPr/>
        </p:nvSpPr>
        <p:spPr>
          <a:xfrm>
            <a:off x="4370463" y="5396677"/>
            <a:ext cx="32047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뭐가 다른데</a:t>
            </a:r>
            <a:r>
              <a:rPr lang="en-US" altLang="ko-KR" sz="4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86506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1EECD-C397-4F55-B588-1A0CD6975DF8}"/>
              </a:ext>
            </a:extLst>
          </p:cNvPr>
          <p:cNvSpPr txBox="1"/>
          <p:nvPr/>
        </p:nvSpPr>
        <p:spPr>
          <a:xfrm>
            <a:off x="705394" y="430271"/>
            <a:ext cx="53014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손실 함수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– loss function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55D986-B3D4-A94E-AD8C-8B40BB14C060}"/>
              </a:ext>
            </a:extLst>
          </p:cNvPr>
          <p:cNvSpPr txBox="1"/>
          <p:nvPr/>
        </p:nvSpPr>
        <p:spPr>
          <a:xfrm>
            <a:off x="705393" y="1534136"/>
            <a:ext cx="7859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비용 함수</a:t>
            </a:r>
            <a:r>
              <a:rPr lang="en-US" altLang="ko-KR" sz="32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 cost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D688C8-3BF0-5841-B870-6DB4F40A4900}"/>
              </a:ext>
            </a:extLst>
          </p:cNvPr>
          <p:cNvSpPr txBox="1"/>
          <p:nvPr/>
        </p:nvSpPr>
        <p:spPr>
          <a:xfrm>
            <a:off x="705393" y="3116030"/>
            <a:ext cx="7859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목적 함수</a:t>
            </a:r>
            <a:r>
              <a:rPr lang="en-US" altLang="ko-KR" sz="3200" b="1" dirty="0">
                <a:solidFill>
                  <a:srgbClr val="FFC106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– objective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1549C-9235-9C46-81D8-C733AA27624E}"/>
              </a:ext>
            </a:extLst>
          </p:cNvPr>
          <p:cNvSpPr txBox="1"/>
          <p:nvPr/>
        </p:nvSpPr>
        <p:spPr>
          <a:xfrm>
            <a:off x="705393" y="2270015"/>
            <a:ext cx="7859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모든 훈련 데이터에 대한 손실 함수의 합</a:t>
            </a:r>
            <a:endParaRPr lang="en-US" altLang="ko-KR" sz="2400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FE371F-B382-4740-8503-094980860934}"/>
              </a:ext>
            </a:extLst>
          </p:cNvPr>
          <p:cNvSpPr txBox="1"/>
          <p:nvPr/>
        </p:nvSpPr>
        <p:spPr>
          <a:xfrm>
            <a:off x="705393" y="3861107"/>
            <a:ext cx="7859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최적화하기 위한 대상 함수</a:t>
            </a:r>
            <a:endParaRPr lang="en-US" altLang="ko-KR" sz="2400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046631-B51E-614D-83C9-FE4F90920D2B}"/>
              </a:ext>
            </a:extLst>
          </p:cNvPr>
          <p:cNvSpPr txBox="1"/>
          <p:nvPr/>
        </p:nvSpPr>
        <p:spPr>
          <a:xfrm>
            <a:off x="2396722" y="5323864"/>
            <a:ext cx="72202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그냥 다 비슷한 의미라 맘대로 사용됨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14306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34BFB7-41DA-4789-BE0C-5F7185AF4CF0}"/>
              </a:ext>
            </a:extLst>
          </p:cNvPr>
          <p:cNvSpPr/>
          <p:nvPr/>
        </p:nvSpPr>
        <p:spPr>
          <a:xfrm>
            <a:off x="594346" y="1076602"/>
            <a:ext cx="7552234" cy="59866"/>
          </a:xfrm>
          <a:prstGeom prst="rect">
            <a:avLst/>
          </a:prstGeom>
          <a:solidFill>
            <a:srgbClr val="FFC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099F7-3ACE-6F49-80CC-FBFB6368A91B}"/>
              </a:ext>
            </a:extLst>
          </p:cNvPr>
          <p:cNvSpPr txBox="1"/>
          <p:nvPr/>
        </p:nvSpPr>
        <p:spPr>
          <a:xfrm>
            <a:off x="705394" y="430271"/>
            <a:ext cx="53014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손실 함수</a:t>
            </a:r>
            <a:r>
              <a:rPr lang="en-US" altLang="ko-KR" sz="36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– loss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F7ED1F-B281-3B4B-9F21-DE1C7526CDDD}"/>
              </a:ext>
            </a:extLst>
          </p:cNvPr>
          <p:cNvSpPr txBox="1"/>
          <p:nvPr/>
        </p:nvSpPr>
        <p:spPr>
          <a:xfrm>
            <a:off x="225046" y="4033741"/>
            <a:ext cx="11895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제곱 오차 함수의 최솟값을 알아내려면 기울기에 따라 함수의 값이 낮은 쪽으로 이동해야 한다</a:t>
            </a:r>
            <a:r>
              <a:rPr lang="en-US" altLang="ko-KR" sz="2400" b="1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endParaRPr lang="en-US" altLang="ko-KR" sz="24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-&gt; </a:t>
            </a:r>
            <a:r>
              <a:rPr lang="ko-KR" altLang="en-US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기울기를 구하려면 제곱 오차를 가중치나 절편에 대해 미분하면 된다</a:t>
            </a:r>
            <a:r>
              <a:rPr lang="en-US" altLang="ko-KR" sz="2400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CE6F67-4589-FC42-955C-EDF7CEF2F3D9}"/>
              </a:ext>
            </a:extLst>
          </p:cNvPr>
          <p:cNvSpPr txBox="1"/>
          <p:nvPr/>
        </p:nvSpPr>
        <p:spPr>
          <a:xfrm>
            <a:off x="2076890" y="2076482"/>
            <a:ext cx="7859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제곱 오차</a:t>
            </a:r>
            <a:r>
              <a:rPr lang="en-US" altLang="ko-KR" sz="2800" b="1" dirty="0">
                <a:solidFill>
                  <a:srgbClr val="FFC000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(squared error)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06E0AFA-6CFC-BA48-8CE5-CC36F2A77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761" y="2917371"/>
            <a:ext cx="3318165" cy="7821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8561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567</Words>
  <Application>Microsoft Office PowerPoint</Application>
  <PresentationFormat>Widescreen</PresentationFormat>
  <Paragraphs>121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맑은 고딕</vt:lpstr>
      <vt:lpstr>Arial</vt:lpstr>
      <vt:lpstr>Nanum Myeongjo ExtraBold</vt:lpstr>
      <vt:lpstr>NanumSquare ExtraBold</vt:lpstr>
      <vt:lpstr>NanumSquare</vt:lpstr>
      <vt:lpstr>나눔스퀘어 Bold</vt:lpstr>
      <vt:lpstr>나눔스퀘어 ExtraBold</vt:lpstr>
      <vt:lpstr>NanumSquare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권 신학</dc:creator>
  <cp:lastModifiedBy>권 신학</cp:lastModifiedBy>
  <cp:revision>30</cp:revision>
  <dcterms:created xsi:type="dcterms:W3CDTF">2019-10-26T16:00:04Z</dcterms:created>
  <dcterms:modified xsi:type="dcterms:W3CDTF">2019-10-30T03:52:40Z</dcterms:modified>
</cp:coreProperties>
</file>

<file path=docProps/thumbnail.jpeg>
</file>